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0"/>
  </p:notesMasterIdLst>
  <p:sldIdLst>
    <p:sldId id="263" r:id="rId2"/>
    <p:sldId id="275" r:id="rId3"/>
    <p:sldId id="262" r:id="rId4"/>
    <p:sldId id="276" r:id="rId5"/>
    <p:sldId id="277" r:id="rId6"/>
    <p:sldId id="264" r:id="rId7"/>
    <p:sldId id="266" r:id="rId8"/>
    <p:sldId id="265" r:id="rId9"/>
    <p:sldId id="271" r:id="rId10"/>
    <p:sldId id="272" r:id="rId11"/>
    <p:sldId id="273" r:id="rId12"/>
    <p:sldId id="267" r:id="rId13"/>
    <p:sldId id="268" r:id="rId14"/>
    <p:sldId id="274" r:id="rId15"/>
    <p:sldId id="269" r:id="rId16"/>
    <p:sldId id="270" r:id="rId17"/>
    <p:sldId id="278" r:id="rId18"/>
    <p:sldId id="279" r:id="rId19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DFF"/>
    <a:srgbClr val="005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2FAA13-9A4F-42B8-BF44-497C52ADC9B1}" v="5" dt="2024-09-11T20:12:23.1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86" y="10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67A11-FE13-46EC-9BBB-0FF54DFE6FC5}" type="datetimeFigureOut">
              <a:rPr lang="de-DE" smtClean="0"/>
              <a:t>11.09.2024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2B776-650D-443F-99EC-AB9C0CB2CF4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5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2B776-650D-443F-99EC-AB9C0CB2CF4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322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can quantify any one of these motions accurately, then vital information might be revealed. 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2B776-650D-443F-99EC-AB9C0CB2CF4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362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device was developed (a few years ago) in collaboration with our partners at </a:t>
            </a:r>
            <a:r>
              <a:rPr lang="en-US" dirty="0" err="1"/>
              <a:t>Charite</a:t>
            </a:r>
            <a:r>
              <a:rPr lang="en-US" dirty="0"/>
              <a:t> Berlin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2B776-650D-443F-99EC-AB9C0CB2CF4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2710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2B776-650D-443F-99EC-AB9C0CB2CF4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12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7269" y="699542"/>
            <a:ext cx="9144001" cy="3384376"/>
          </a:xfrm>
          <a:prstGeom prst="rect">
            <a:avLst/>
          </a:prstGeom>
          <a:solidFill>
            <a:srgbClr val="D9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1645" y="-596602"/>
            <a:ext cx="9156701" cy="3392488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3131840" y="1401874"/>
            <a:ext cx="5760640" cy="1204306"/>
          </a:xfrm>
        </p:spPr>
        <p:txBody>
          <a:bodyPr bIns="9144" anchor="b"/>
          <a:lstStyle>
            <a:lvl1pPr algn="l">
              <a:defRPr sz="3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3131840" y="2784775"/>
            <a:ext cx="5760639" cy="1094506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6" name="Textplatzhalter 47"/>
          <p:cNvSpPr>
            <a:spLocks noGrp="1"/>
          </p:cNvSpPr>
          <p:nvPr>
            <p:ph type="body" sz="quarter" idx="14" hasCustomPrompt="1"/>
          </p:nvPr>
        </p:nvSpPr>
        <p:spPr>
          <a:xfrm>
            <a:off x="3131840" y="41559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</a:t>
            </a:r>
          </a:p>
        </p:txBody>
      </p:sp>
      <p:sp>
        <p:nvSpPr>
          <p:cNvPr id="27" name="Textplatzhalter 47"/>
          <p:cNvSpPr>
            <a:spLocks noGrp="1"/>
          </p:cNvSpPr>
          <p:nvPr>
            <p:ph type="body" sz="quarter" idx="15" hasCustomPrompt="1"/>
          </p:nvPr>
        </p:nvSpPr>
        <p:spPr>
          <a:xfrm>
            <a:off x="3131840" y="451596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Vortragender</a:t>
            </a:r>
          </a:p>
        </p:txBody>
      </p: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3131840" y="267494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3131840" y="5555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sp>
        <p:nvSpPr>
          <p:cNvPr id="20" name="Rechteck 19"/>
          <p:cNvSpPr/>
          <p:nvPr userDrawn="1"/>
        </p:nvSpPr>
        <p:spPr>
          <a:xfrm rot="5400000">
            <a:off x="-1198393" y="594519"/>
            <a:ext cx="2898189" cy="5159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3" y="339503"/>
            <a:ext cx="2155462" cy="1062372"/>
          </a:xfrm>
          <a:prstGeom prst="rect">
            <a:avLst/>
          </a:prstGeom>
        </p:spPr>
      </p:pic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7268" y="1873197"/>
            <a:ext cx="1595438" cy="1760538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76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25781"/>
          <a:stretch/>
        </p:blipFill>
        <p:spPr bwMode="auto">
          <a:xfrm>
            <a:off x="-8176" y="-596601"/>
            <a:ext cx="9163967" cy="424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 userDrawn="1"/>
        </p:nvSpPr>
        <p:spPr>
          <a:xfrm rot="5400000">
            <a:off x="-1266779" y="662000"/>
            <a:ext cx="3096344" cy="579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1645" y="-596602"/>
            <a:ext cx="9156701" cy="3392488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7268" y="1873197"/>
            <a:ext cx="1595438" cy="1760538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3131840" y="267494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3131840" y="5555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3" y="339503"/>
            <a:ext cx="2155462" cy="1062372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237207" y="3651870"/>
            <a:ext cx="8655273" cy="648072"/>
          </a:xfrm>
        </p:spPr>
        <p:txBody>
          <a:bodyPr bIns="9144" anchor="ctr" anchorCtr="0"/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237207" y="4340418"/>
            <a:ext cx="8655273" cy="418356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0" name="Textplatzhalt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238912" y="4788232"/>
            <a:ext cx="5760640" cy="28803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 | Vortragender</a:t>
            </a:r>
          </a:p>
        </p:txBody>
      </p:sp>
    </p:spTree>
    <p:extLst>
      <p:ext uri="{BB962C8B-B14F-4D97-AF65-F5344CB8AC3E}">
        <p14:creationId xmlns:p14="http://schemas.microsoft.com/office/powerpoint/2010/main" val="3978729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2"/>
          <a:stretch/>
        </p:blipFill>
        <p:spPr bwMode="auto">
          <a:xfrm>
            <a:off x="1" y="-73670"/>
            <a:ext cx="9182628" cy="372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 userDrawn="1"/>
        </p:nvSpPr>
        <p:spPr>
          <a:xfrm rot="5400000">
            <a:off x="-1266779" y="662000"/>
            <a:ext cx="3096344" cy="579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1645" y="-596602"/>
            <a:ext cx="9156701" cy="3392488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7268" y="1873197"/>
            <a:ext cx="1595438" cy="1760538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3131840" y="267494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3131840" y="5555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3" y="339503"/>
            <a:ext cx="2155462" cy="1062372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237207" y="3651870"/>
            <a:ext cx="8655273" cy="648072"/>
          </a:xfrm>
        </p:spPr>
        <p:txBody>
          <a:bodyPr bIns="9144" anchor="ctr" anchorCtr="0"/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237207" y="4340418"/>
            <a:ext cx="8655273" cy="418356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0" name="Textplatzhalt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238912" y="4788232"/>
            <a:ext cx="5760640" cy="28803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 | Vortragender</a:t>
            </a:r>
          </a:p>
        </p:txBody>
      </p:sp>
    </p:spTree>
    <p:extLst>
      <p:ext uri="{BB962C8B-B14F-4D97-AF65-F5344CB8AC3E}">
        <p14:creationId xmlns:p14="http://schemas.microsoft.com/office/powerpoint/2010/main" val="2591783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563888" y="7392"/>
            <a:ext cx="8659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232364" y="915566"/>
            <a:ext cx="8732123" cy="2944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32489" y="4731990"/>
            <a:ext cx="883127" cy="216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1A7E03AA-F54C-476B-BA5D-52344C1508FB}" type="datetime1">
              <a:rPr lang="de-DE" smtClean="0"/>
              <a:t>11.09.2024</a:t>
            </a:fld>
            <a:endParaRPr lang="de-DE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32" y="4731469"/>
            <a:ext cx="6912768" cy="216693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6416" y="4731990"/>
            <a:ext cx="616876" cy="216172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17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563888" y="7392"/>
            <a:ext cx="8659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32489" y="4731990"/>
            <a:ext cx="883127" cy="216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A90802A-C0FD-4B00-B469-129CF2DA912E}" type="datetime1">
              <a:rPr lang="de-DE" smtClean="0"/>
              <a:t>11.09.2024</a:t>
            </a:fld>
            <a:endParaRPr lang="de-D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32" y="4731469"/>
            <a:ext cx="6912768" cy="216693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6416" y="4731990"/>
            <a:ext cx="616876" cy="216172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869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6667"/>
            <a:ext cx="3096344" cy="390269"/>
          </a:xfrm>
          <a:prstGeom prst="rect">
            <a:avLst/>
          </a:prstGeom>
        </p:spPr>
      </p:pic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232488" y="843558"/>
            <a:ext cx="8659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"/>
          </p:nvPr>
        </p:nvSpPr>
        <p:spPr>
          <a:xfrm>
            <a:off x="232488" y="1707654"/>
            <a:ext cx="8659992" cy="2944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grpSp>
        <p:nvGrpSpPr>
          <p:cNvPr id="34" name="Group 46"/>
          <p:cNvGrpSpPr>
            <a:grpSpLocks noChangeAspect="1"/>
          </p:cNvGrpSpPr>
          <p:nvPr userDrawn="1"/>
        </p:nvGrpSpPr>
        <p:grpSpPr bwMode="auto">
          <a:xfrm>
            <a:off x="3275856" y="-5960"/>
            <a:ext cx="5868144" cy="639791"/>
            <a:chOff x="0" y="1846"/>
            <a:chExt cx="5760" cy="628"/>
          </a:xfrm>
        </p:grpSpPr>
        <p:sp>
          <p:nvSpPr>
            <p:cNvPr id="35" name="AutoShape 45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846"/>
              <a:ext cx="576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47"/>
            <p:cNvSpPr>
              <a:spLocks/>
            </p:cNvSpPr>
            <p:nvPr userDrawn="1"/>
          </p:nvSpPr>
          <p:spPr bwMode="auto">
            <a:xfrm>
              <a:off x="0" y="1846"/>
              <a:ext cx="5760" cy="628"/>
            </a:xfrm>
            <a:custGeom>
              <a:avLst/>
              <a:gdLst>
                <a:gd name="T0" fmla="*/ 0 w 5760"/>
                <a:gd name="T1" fmla="*/ 0 h 628"/>
                <a:gd name="T2" fmla="*/ 361 w 5760"/>
                <a:gd name="T3" fmla="*/ 628 h 628"/>
                <a:gd name="T4" fmla="*/ 5760 w 5760"/>
                <a:gd name="T5" fmla="*/ 628 h 628"/>
                <a:gd name="T6" fmla="*/ 5760 w 5760"/>
                <a:gd name="T7" fmla="*/ 0 h 628"/>
                <a:gd name="T8" fmla="*/ 0 w 5760"/>
                <a:gd name="T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0" h="628">
                  <a:moveTo>
                    <a:pt x="0" y="0"/>
                  </a:moveTo>
                  <a:lnTo>
                    <a:pt x="361" y="628"/>
                  </a:lnTo>
                  <a:lnTo>
                    <a:pt x="5760" y="628"/>
                  </a:lnTo>
                  <a:lnTo>
                    <a:pt x="57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232489" y="4731990"/>
            <a:ext cx="883127" cy="216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2979E174-AA4E-4C14-8CD4-2C99030F6972}" type="datetime1">
              <a:rPr lang="de-DE" smtClean="0"/>
              <a:t>11.09.2024</a:t>
            </a:fld>
            <a:endParaRPr lang="de-DE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32" y="4731469"/>
            <a:ext cx="6840760" cy="216693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5604" y="4731990"/>
            <a:ext cx="616876" cy="216172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597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6" r:id="rId3"/>
    <p:sldLayoutId id="2147483654" r:id="rId4"/>
    <p:sldLayoutId id="2147483665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None/>
        <a:defRPr sz="2800" b="1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1pPr>
      <a:lvl2pPr marL="285750" indent="-28575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2pPr>
      <a:lvl3pPr marL="433388" indent="-22860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3pPr>
      <a:lvl4pPr marL="717550" indent="-22860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4pPr>
      <a:lvl5pPr marL="987425" indent="-22860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Wissenschaftliches Werner Kaiser-Sommersymposium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AG Med Phys</a:t>
            </a:r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37207" y="3662888"/>
            <a:ext cx="8655273" cy="648072"/>
          </a:xfrm>
        </p:spPr>
        <p:txBody>
          <a:bodyPr/>
          <a:lstStyle/>
          <a:p>
            <a:r>
              <a:rPr lang="de-DE" sz="2400" dirty="0"/>
              <a:t>Semi-automated Segmentation Pipeline for Analysis of Knee Joint Kinematics 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237207" y="4395783"/>
            <a:ext cx="8655273" cy="418356"/>
          </a:xfrm>
        </p:spPr>
        <p:txBody>
          <a:bodyPr/>
          <a:lstStyle/>
          <a:p>
            <a:r>
              <a:rPr lang="de-DE" dirty="0"/>
              <a:t>A comparision with manual based segmentation 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Jena | 12.09.2024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3888678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Methods: Downsample and sorting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1" name="Picture 10" descr="A black background with colorful lines&#10;&#10;Description automatically generated">
            <a:extLst>
              <a:ext uri="{FF2B5EF4-FFF2-40B4-BE49-F238E27FC236}">
                <a16:creationId xmlns:a16="http://schemas.microsoft.com/office/drawing/2014/main" id="{98E0BC17-019F-FEF0-2D0C-C680BEEB1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r="35443"/>
          <a:stretch/>
        </p:blipFill>
        <p:spPr>
          <a:xfrm>
            <a:off x="1763688" y="904997"/>
            <a:ext cx="2248214" cy="3333505"/>
          </a:xfrm>
          <a:prstGeom prst="rect">
            <a:avLst/>
          </a:prstGeom>
        </p:spPr>
      </p:pic>
      <p:pic>
        <p:nvPicPr>
          <p:cNvPr id="10" name="Picture 9" descr="A close-up of a pair of feet&#10;&#10;Description automatically generated">
            <a:extLst>
              <a:ext uri="{FF2B5EF4-FFF2-40B4-BE49-F238E27FC236}">
                <a16:creationId xmlns:a16="http://schemas.microsoft.com/office/drawing/2014/main" id="{E62B4F69-1AF4-00B3-D125-75409432A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904997"/>
            <a:ext cx="2217424" cy="333350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CFD32C6-4BFD-F2D6-336A-7BE0484F3258}"/>
              </a:ext>
            </a:extLst>
          </p:cNvPr>
          <p:cNvSpPr/>
          <p:nvPr/>
        </p:nvSpPr>
        <p:spPr>
          <a:xfrm>
            <a:off x="4011902" y="1995686"/>
            <a:ext cx="1424194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90169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Methods: Applying transformation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231086" y="4731469"/>
            <a:ext cx="6912768" cy="216693"/>
          </a:xfrm>
        </p:spPr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10" name="Picture 9" descr="A close-up of a pair of feet&#10;&#10;Description automatically generated">
            <a:extLst>
              <a:ext uri="{FF2B5EF4-FFF2-40B4-BE49-F238E27FC236}">
                <a16:creationId xmlns:a16="http://schemas.microsoft.com/office/drawing/2014/main" id="{E62B4F69-1AF4-00B3-D125-75409432A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904997"/>
            <a:ext cx="2217424" cy="333350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180B1E0-CC98-2C2E-738F-E32796C5C407}"/>
              </a:ext>
            </a:extLst>
          </p:cNvPr>
          <p:cNvSpPr/>
          <p:nvPr/>
        </p:nvSpPr>
        <p:spPr>
          <a:xfrm flipH="1">
            <a:off x="4788024" y="2025757"/>
            <a:ext cx="720080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pic>
        <p:nvPicPr>
          <p:cNvPr id="9" name="Picture 8" descr="A close-up of a radiograph&#10;&#10;Description automatically generated">
            <a:extLst>
              <a:ext uri="{FF2B5EF4-FFF2-40B4-BE49-F238E27FC236}">
                <a16:creationId xmlns:a16="http://schemas.microsoft.com/office/drawing/2014/main" id="{6CBCF281-574F-74F4-E478-EDEA4CDB04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598"/>
            <a:ext cx="4788024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32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extraction and tracking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7" name="Picture 6" descr="A x-ray of a knee joint&#10;&#10;Description automatically generated">
            <a:extLst>
              <a:ext uri="{FF2B5EF4-FFF2-40B4-BE49-F238E27FC236}">
                <a16:creationId xmlns:a16="http://schemas.microsoft.com/office/drawing/2014/main" id="{293E06AC-B21B-7E36-1EA7-222CEB2AA9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7" r="24490"/>
          <a:stretch/>
        </p:blipFill>
        <p:spPr>
          <a:xfrm>
            <a:off x="1331640" y="1142846"/>
            <a:ext cx="2578269" cy="3173249"/>
          </a:xfrm>
          <a:prstGeom prst="rect">
            <a:avLst/>
          </a:prstGeom>
        </p:spPr>
      </p:pic>
      <p:pic>
        <p:nvPicPr>
          <p:cNvPr id="6" name="ds1_angle">
            <a:hlinkClick r:id="" action="ppaction://media"/>
            <a:extLst>
              <a:ext uri="{FF2B5EF4-FFF2-40B4-BE49-F238E27FC236}">
                <a16:creationId xmlns:a16="http://schemas.microsoft.com/office/drawing/2014/main" id="{08F6CCA6-9EF7-7D64-3F80-C19A86D170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623" r="30460"/>
          <a:stretch/>
        </p:blipFill>
        <p:spPr>
          <a:xfrm>
            <a:off x="5724128" y="1142586"/>
            <a:ext cx="2736305" cy="31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8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7" name="Picture 6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54BB137D-E671-88C7-C18F-6D1E941865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" y="1131590"/>
            <a:ext cx="4536504" cy="3024336"/>
          </a:xfrm>
          <a:prstGeom prst="rect">
            <a:avLst/>
          </a:prstGeom>
        </p:spPr>
      </p:pic>
      <p:pic>
        <p:nvPicPr>
          <p:cNvPr id="9" name="Picture 8" descr="A graph with lines and dots&#10;&#10;Description automatically generated">
            <a:extLst>
              <a:ext uri="{FF2B5EF4-FFF2-40B4-BE49-F238E27FC236}">
                <a16:creationId xmlns:a16="http://schemas.microsoft.com/office/drawing/2014/main" id="{D28E3E84-1057-635C-C41A-CC7AD3591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31590"/>
            <a:ext cx="457200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21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Picture 6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54BB137D-E671-88C7-C18F-6D1E941865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" y="1131590"/>
            <a:ext cx="4536504" cy="3024336"/>
          </a:xfrm>
          <a:prstGeom prst="rect">
            <a:avLst/>
          </a:prstGeom>
        </p:spPr>
      </p:pic>
      <p:pic>
        <p:nvPicPr>
          <p:cNvPr id="8" name="Picture 7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998EF77-E5EC-A2F5-E384-8398850A6B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03" y="1131591"/>
            <a:ext cx="4605097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86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Concluding Remarks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444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8688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2506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34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7" name="Picture 6" descr="A cartoon of a person holding his knee&#10;&#10;Description automatically generated">
            <a:extLst>
              <a:ext uri="{FF2B5EF4-FFF2-40B4-BE49-F238E27FC236}">
                <a16:creationId xmlns:a16="http://schemas.microsoft.com/office/drawing/2014/main" id="{8788F780-4A8D-C78B-B3B2-D6870042CB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3279419"/>
            <a:ext cx="1851670" cy="1851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E34D1-A7A1-1A65-0240-2BEE94D64C24}"/>
              </a:ext>
            </a:extLst>
          </p:cNvPr>
          <p:cNvSpPr txBox="1"/>
          <p:nvPr/>
        </p:nvSpPr>
        <p:spPr>
          <a:xfrm>
            <a:off x="232489" y="1131590"/>
            <a:ext cx="6571759" cy="17281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Knee osteoarthritis (OA) affects 10% men and 13% of women aged 60 and older (Zhang et al., 2010)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Altered tibiofemoral kinematics in OA patients can potentially accelerate disease progression (</a:t>
            </a:r>
            <a:r>
              <a:rPr lang="en-US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Farrokhi</a:t>
            </a: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et al., 2014)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Understanding tibiofemoral kinematics is key to assessing knee joint function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867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Tibiofemoral kinematics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95625" y="4781566"/>
            <a:ext cx="1080120" cy="144537"/>
          </a:xfrm>
        </p:spPr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47F8C2-252C-92BA-08F0-CF36CDEF96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627534"/>
            <a:ext cx="3059831" cy="39244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F4ACAF-32FB-CB25-DC4D-15BD349AB0EB}"/>
              </a:ext>
            </a:extLst>
          </p:cNvPr>
          <p:cNvSpPr txBox="1"/>
          <p:nvPr/>
        </p:nvSpPr>
        <p:spPr>
          <a:xfrm>
            <a:off x="4981517" y="4551970"/>
            <a:ext cx="3672408" cy="2160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(Credit: Gray’s Anatomy 42</a:t>
            </a:r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 ed.) </a:t>
            </a:r>
            <a:endParaRPr lang="en-150" dirty="0" err="1">
              <a:solidFill>
                <a:schemeClr val="bg1"/>
              </a:solidFill>
              <a:latin typeface="Arial" panose="020B0604020202020204" pitchFamily="34" charset="0"/>
              <a:ea typeface="Fira Sans Book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1C3EA9-EA9C-CC30-A076-65DEBE7CEB2B}"/>
              </a:ext>
            </a:extLst>
          </p:cNvPr>
          <p:cNvSpPr txBox="1"/>
          <p:nvPr/>
        </p:nvSpPr>
        <p:spPr>
          <a:xfrm>
            <a:off x="232489" y="1059582"/>
            <a:ext cx="4123487" cy="33843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Six Degrees of freedom</a:t>
            </a:r>
          </a:p>
          <a:p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 Rotations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Flexion-Extension: ~160°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Medial-Lateral: 25-30°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Abduction-Adduction: ~5°</a:t>
            </a:r>
          </a:p>
          <a:p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 Translations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Anterior-Posterior: 5-10 mm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Meidal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-Lateral: 1-2 mm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Compression-Distraction: 2-5 mm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150" dirty="0">
              <a:solidFill>
                <a:schemeClr val="bg1"/>
              </a:solidFill>
              <a:latin typeface="Arial" panose="020B0604020202020204" pitchFamily="34" charset="0"/>
              <a:ea typeface="Fira Sans Book" panose="020B050305000002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72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8792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40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Knee flexion-extension device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9" name="Picture 8" descr="A white and black machine on a table&#10;&#10;Description automatically generated">
            <a:extLst>
              <a:ext uri="{FF2B5EF4-FFF2-40B4-BE49-F238E27FC236}">
                <a16:creationId xmlns:a16="http://schemas.microsoft.com/office/drawing/2014/main" id="{2672704C-CF6F-DCF5-84B2-478B3B0002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664" y="843558"/>
            <a:ext cx="4449656" cy="3055101"/>
          </a:xfrm>
          <a:prstGeom prst="rect">
            <a:avLst/>
          </a:prstGeom>
        </p:spPr>
      </p:pic>
      <p:pic>
        <p:nvPicPr>
          <p:cNvPr id="6" name="KneeDevice">
            <a:hlinkClick r:id="" action="ppaction://media"/>
            <a:extLst>
              <a:ext uri="{FF2B5EF4-FFF2-40B4-BE49-F238E27FC236}">
                <a16:creationId xmlns:a16="http://schemas.microsoft.com/office/drawing/2014/main" id="{D57CE6C6-A322-3B3E-C5A1-F4BDE536E0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0" y="843558"/>
            <a:ext cx="4572000" cy="3055101"/>
          </a:xfrm>
          <a:prstGeom prst="rect">
            <a:avLst/>
          </a:prstGeom>
        </p:spPr>
      </p:pic>
      <p:pic>
        <p:nvPicPr>
          <p:cNvPr id="8" name="Picture 7" descr="A logo for a sports institute&#10;&#10;Description automatically generated">
            <a:extLst>
              <a:ext uri="{FF2B5EF4-FFF2-40B4-BE49-F238E27FC236}">
                <a16:creationId xmlns:a16="http://schemas.microsoft.com/office/drawing/2014/main" id="{F4FC60C0-3FCE-6F4E-A480-AE9ECAC6B2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99" y="3897858"/>
            <a:ext cx="20669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Reconstructed frames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8" name="ds1_animation_high_quality_grayscale">
            <a:hlinkClick r:id="" action="ppaction://media"/>
            <a:extLst>
              <a:ext uri="{FF2B5EF4-FFF2-40B4-BE49-F238E27FC236}">
                <a16:creationId xmlns:a16="http://schemas.microsoft.com/office/drawing/2014/main" id="{D5064F36-3B18-6461-66F6-70925938A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4070" r="28021"/>
          <a:stretch/>
        </p:blipFill>
        <p:spPr>
          <a:xfrm>
            <a:off x="6263680" y="627534"/>
            <a:ext cx="2880320" cy="4246512"/>
          </a:xfrm>
          <a:prstGeom prst="rect">
            <a:avLst/>
          </a:prstGeom>
        </p:spPr>
      </p:pic>
      <p:pic>
        <p:nvPicPr>
          <p:cNvPr id="10" name="Picture 9" descr="A close-up of x-ray images&#10;&#10;Description automatically generated">
            <a:extLst>
              <a:ext uri="{FF2B5EF4-FFF2-40B4-BE49-F238E27FC236}">
                <a16:creationId xmlns:a16="http://schemas.microsoft.com/office/drawing/2014/main" id="{AF777D22-FD43-9826-FA8D-FAD930DA3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771550"/>
            <a:ext cx="5486664" cy="365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4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Methods: Edge Detection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Picture 6" descr="A close up of a hand&#10;&#10;Description automatically generated">
            <a:extLst>
              <a:ext uri="{FF2B5EF4-FFF2-40B4-BE49-F238E27FC236}">
                <a16:creationId xmlns:a16="http://schemas.microsoft.com/office/drawing/2014/main" id="{62819011-0159-5616-BBC6-4E2B01D55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918932"/>
            <a:ext cx="2248214" cy="3305636"/>
          </a:xfrm>
          <a:prstGeom prst="rect">
            <a:avLst/>
          </a:prstGeom>
        </p:spPr>
      </p:pic>
      <p:pic>
        <p:nvPicPr>
          <p:cNvPr id="9" name="Picture 8" descr="A black and white image of a human body&#10;&#10;Description automatically generated">
            <a:extLst>
              <a:ext uri="{FF2B5EF4-FFF2-40B4-BE49-F238E27FC236}">
                <a16:creationId xmlns:a16="http://schemas.microsoft.com/office/drawing/2014/main" id="{B10305EF-32E1-5891-68D6-4035F2FA5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r="27633"/>
          <a:stretch/>
        </p:blipFill>
        <p:spPr>
          <a:xfrm>
            <a:off x="5436096" y="918932"/>
            <a:ext cx="2248214" cy="330563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B42E155-19D3-0219-0303-525893A85483}"/>
              </a:ext>
            </a:extLst>
          </p:cNvPr>
          <p:cNvSpPr/>
          <p:nvPr/>
        </p:nvSpPr>
        <p:spPr>
          <a:xfrm>
            <a:off x="4011902" y="1995686"/>
            <a:ext cx="1424194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1014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635896" y="-92546"/>
            <a:ext cx="8659992" cy="720080"/>
          </a:xfrm>
        </p:spPr>
        <p:txBody>
          <a:bodyPr/>
          <a:lstStyle/>
          <a:p>
            <a:r>
              <a:rPr lang="de-DE" sz="2000" dirty="0"/>
              <a:t>Methods: Connected Component Labelling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9" name="Picture 8" descr="A black and white image of a human body&#10;&#10;Description automatically generated">
            <a:extLst>
              <a:ext uri="{FF2B5EF4-FFF2-40B4-BE49-F238E27FC236}">
                <a16:creationId xmlns:a16="http://schemas.microsoft.com/office/drawing/2014/main" id="{B10305EF-32E1-5891-68D6-4035F2FA5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r="27633"/>
          <a:stretch/>
        </p:blipFill>
        <p:spPr>
          <a:xfrm>
            <a:off x="5436096" y="918932"/>
            <a:ext cx="2248214" cy="3305636"/>
          </a:xfrm>
          <a:prstGeom prst="rect">
            <a:avLst/>
          </a:prstGeom>
        </p:spPr>
      </p:pic>
      <p:pic>
        <p:nvPicPr>
          <p:cNvPr id="11" name="Picture 10" descr="A black background with colorful lines&#10;&#10;Description automatically generated">
            <a:extLst>
              <a:ext uri="{FF2B5EF4-FFF2-40B4-BE49-F238E27FC236}">
                <a16:creationId xmlns:a16="http://schemas.microsoft.com/office/drawing/2014/main" id="{98E0BC17-019F-FEF0-2D0C-C680BEEB1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r="35443"/>
          <a:stretch/>
        </p:blipFill>
        <p:spPr>
          <a:xfrm>
            <a:off x="1763688" y="904997"/>
            <a:ext cx="2248214" cy="333350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5D2D373-076F-2965-EF4D-D72B1DDC4BB0}"/>
              </a:ext>
            </a:extLst>
          </p:cNvPr>
          <p:cNvSpPr/>
          <p:nvPr/>
        </p:nvSpPr>
        <p:spPr>
          <a:xfrm flipH="1">
            <a:off x="4011902" y="1995686"/>
            <a:ext cx="1424194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7691881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UKJ_C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6A2"/>
      </a:accent1>
      <a:accent2>
        <a:srgbClr val="8DD449"/>
      </a:accent2>
      <a:accent3>
        <a:srgbClr val="00AEEB"/>
      </a:accent3>
      <a:accent4>
        <a:srgbClr val="FFC930"/>
      </a:accent4>
      <a:accent5>
        <a:srgbClr val="EA212E"/>
      </a:accent5>
      <a:accent6>
        <a:srgbClr val="E9167C"/>
      </a:accent6>
      <a:hlink>
        <a:srgbClr val="F28130"/>
      </a:hlink>
      <a:folHlink>
        <a:srgbClr val="585858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dirty="0" err="1" smtClean="0">
            <a:solidFill>
              <a:schemeClr val="bg1"/>
            </a:solidFill>
            <a:latin typeface="Fira Sans Book" panose="020B0503050000020004" pitchFamily="34" charset="0"/>
            <a:ea typeface="Fira Sans Book" panose="020B05030500000200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4999</TotalTime>
  <Words>264</Words>
  <Application>Microsoft Office PowerPoint</Application>
  <PresentationFormat>On-screen Show (16:9)</PresentationFormat>
  <Paragraphs>90</Paragraphs>
  <Slides>18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Wingdings</vt:lpstr>
      <vt:lpstr>Fira Sans Book</vt:lpstr>
      <vt:lpstr>Arial</vt:lpstr>
      <vt:lpstr>Calibri</vt:lpstr>
      <vt:lpstr>Larissa</vt:lpstr>
      <vt:lpstr>Semi-automated Segmentation Pipeline for Analysis of Knee Joint Kinematics  </vt:lpstr>
      <vt:lpstr>Motivation </vt:lpstr>
      <vt:lpstr>Tibiofemoral kinematics </vt:lpstr>
      <vt:lpstr>PowerPoint Presentation</vt:lpstr>
      <vt:lpstr>PowerPoint Presentation</vt:lpstr>
      <vt:lpstr>Knee flexion-extension device </vt:lpstr>
      <vt:lpstr>Reconstructed frames </vt:lpstr>
      <vt:lpstr>Methods: Edge Detection</vt:lpstr>
      <vt:lpstr>Methods: Connected Component Labelling</vt:lpstr>
      <vt:lpstr>Methods: Downsample and sorting </vt:lpstr>
      <vt:lpstr>Methods: Applying transformation</vt:lpstr>
      <vt:lpstr>Parameter extraction and tracking</vt:lpstr>
      <vt:lpstr>Results </vt:lpstr>
      <vt:lpstr>Results </vt:lpstr>
      <vt:lpstr>Concluding Remarks </vt:lpstr>
      <vt:lpstr>PowerPoint Presentation</vt:lpstr>
      <vt:lpstr>PowerPoint Presentation</vt:lpstr>
      <vt:lpstr>PowerPoint Presentation</vt:lpstr>
    </vt:vector>
  </TitlesOfParts>
  <Company>Universitätsklinikum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Böttner, Anne</dc:creator>
  <cp:lastModifiedBy>Aayush Nepal</cp:lastModifiedBy>
  <cp:revision>71</cp:revision>
  <dcterms:created xsi:type="dcterms:W3CDTF">2015-11-23T14:52:59Z</dcterms:created>
  <dcterms:modified xsi:type="dcterms:W3CDTF">2024-09-11T21:11:59Z</dcterms:modified>
</cp:coreProperties>
</file>